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4" r:id="rId6"/>
    <p:sldId id="260" r:id="rId7"/>
    <p:sldId id="265" r:id="rId8"/>
    <p:sldId id="261" r:id="rId9"/>
    <p:sldId id="263" r:id="rId10"/>
    <p:sldId id="270" r:id="rId11"/>
    <p:sldId id="262" r:id="rId12"/>
    <p:sldId id="271"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838200" y="1825625"/>
            <a:ext cx="10224135" cy="4351655"/>
          </a:xfrm>
        </p:spPr>
        <p:txBody>
          <a:bodyPr/>
          <a:p>
            <a:r>
              <a:rPr lang="zh-CN" altLang="en-US"/>
              <a:t>系统发育就是指生物谱系的分支演化历史，或是指生命自起源后的整个遗传进化史 （Avise，2006）</a:t>
            </a:r>
            <a:endParaRPr lang="zh-CN" altLang="en-US"/>
          </a:p>
          <a:p>
            <a:endParaRPr lang="zh-CN" altLang="en-US"/>
          </a:p>
          <a:p>
            <a:r>
              <a:rPr lang="zh-CN" altLang="en-US"/>
              <a:t>系统发育树是描述物种间或操作分类单元间（operation taxonomic units，OTUs）系统发育关系的图论模型</a:t>
            </a:r>
            <a:endParaRPr lang="zh-CN" altLang="en-US"/>
          </a:p>
          <a:p>
            <a:endParaRPr lang="zh-CN" altLang="en-US"/>
          </a:p>
          <a:p>
            <a:r>
              <a:rPr lang="zh-CN" altLang="en-US"/>
              <a:t>系统发育树的构建就是从现存物种和古生物学记录存留的证据来重现生命进化史的科学探索</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内容占位符 3"/>
          <p:cNvPicPr>
            <a:picLocks noChangeAspect="1"/>
          </p:cNvPicPr>
          <p:nvPr>
            <p:ph idx="1"/>
          </p:nvPr>
        </p:nvPicPr>
        <p:blipFill>
          <a:blip r:embed="rId1"/>
          <a:srcRect/>
          <a:stretch>
            <a:fillRect/>
          </a:stretch>
        </p:blipFill>
        <p:spPr>
          <a:xfrm>
            <a:off x="2840990" y="150495"/>
            <a:ext cx="6858635" cy="4864735"/>
          </a:xfrm>
          <a:prstGeom prst="rect">
            <a:avLst/>
          </a:prstGeom>
        </p:spPr>
      </p:pic>
      <p:pic>
        <p:nvPicPr>
          <p:cNvPr id="5" name="图片 4"/>
          <p:cNvPicPr>
            <a:picLocks noChangeAspect="1"/>
          </p:cNvPicPr>
          <p:nvPr/>
        </p:nvPicPr>
        <p:blipFill>
          <a:blip r:embed="rId2"/>
          <a:srcRect/>
          <a:stretch>
            <a:fillRect/>
          </a:stretch>
        </p:blipFill>
        <p:spPr>
          <a:xfrm>
            <a:off x="2840355" y="5193030"/>
            <a:ext cx="6858635" cy="146431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Partition</a:t>
            </a:r>
            <a:endParaRPr lang="en-US" altLang="zh-CN"/>
          </a:p>
        </p:txBody>
      </p:sp>
      <p:sp>
        <p:nvSpPr>
          <p:cNvPr id="3" name="内容占位符 2"/>
          <p:cNvSpPr>
            <a:spLocks noGrp="1"/>
          </p:cNvSpPr>
          <p:nvPr>
            <p:ph idx="1"/>
          </p:nvPr>
        </p:nvSpPr>
        <p:spPr>
          <a:xfrm>
            <a:off x="628650" y="1825625"/>
            <a:ext cx="11335385" cy="4351655"/>
          </a:xfrm>
        </p:spPr>
        <p:txBody>
          <a:bodyPr/>
          <a:p>
            <a:r>
              <a:rPr lang="en-US" altLang="zh-CN"/>
              <a:t>***.nex -- DNA_blocks.txt -- Partition_finder.cfg</a:t>
            </a:r>
            <a:endParaRPr lang="en-US" altLang="zh-CN"/>
          </a:p>
          <a:p>
            <a:endParaRPr lang="en-US" altLang="zh-CN"/>
          </a:p>
          <a:p>
            <a:r>
              <a:rPr lang="en-US" altLang="zh-CN"/>
              <a:t>python partitionFinder.py partition_finger.cfg --raxml --rcluster-percent 0.1</a:t>
            </a:r>
            <a:endParaRPr lang="en-US" altLang="zh-CN"/>
          </a:p>
          <a:p>
            <a:endParaRPr lang="en-US" altLang="zh-CN"/>
          </a:p>
          <a:p>
            <a:r>
              <a:rPr lang="en-US" altLang="zh-CN"/>
              <a:t>best_scheme.txt -- partitions.txt</a:t>
            </a:r>
            <a:endParaRPr lang="en-US" altLang="zh-CN"/>
          </a:p>
          <a:p>
            <a:endParaRPr lang="zh-CN" altLang="en-US"/>
          </a:p>
          <a:p>
            <a:r>
              <a:rPr lang="en-US" altLang="zh-CN"/>
              <a:t>cd</a:t>
            </a:r>
            <a:endParaRPr lang="en-US" altLang="zh-CN"/>
          </a:p>
          <a:p>
            <a:r>
              <a:rPr lang="en-US" altLang="zh-CN"/>
              <a:t>raxmlHPC -T 2  -p 12345 -m GTRGAMMA -s test.phy -n test -q </a:t>
            </a:r>
            <a:r>
              <a:rPr lang="en-US" altLang="zh-CN">
                <a:sym typeface="+mn-ea"/>
              </a:rPr>
              <a:t>partitions.txt</a:t>
            </a:r>
            <a:endParaRPr lang="en-US" altLang="zh-CN"/>
          </a:p>
        </p:txBody>
      </p:sp>
      <p:sp>
        <p:nvSpPr>
          <p:cNvPr id="5" name="文本框 4"/>
          <p:cNvSpPr txBox="1"/>
          <p:nvPr/>
        </p:nvSpPr>
        <p:spPr>
          <a:xfrm>
            <a:off x="8791575" y="520700"/>
            <a:ext cx="2320290" cy="583565"/>
          </a:xfrm>
          <a:prstGeom prst="rect">
            <a:avLst/>
          </a:prstGeom>
          <a:noFill/>
        </p:spPr>
        <p:txBody>
          <a:bodyPr wrap="none" rtlCol="0">
            <a:spAutoFit/>
          </a:bodyPr>
          <a:p>
            <a:pPr algn="l"/>
            <a:r>
              <a:rPr lang="en-US" altLang="zh-CN" sz="3200">
                <a:solidFill>
                  <a:srgbClr val="FF0000"/>
                </a:solidFill>
                <a:sym typeface="+mn-ea"/>
              </a:rPr>
              <a:t>partitions.txt</a:t>
            </a:r>
            <a:endParaRPr lang="en-US" altLang="zh-CN" sz="3200">
              <a:solidFill>
                <a:srgbClr val="FF0000"/>
              </a:solidFill>
              <a:sym typeface="+mn-ea"/>
            </a:endParaRPr>
          </a:p>
        </p:txBody>
      </p:sp>
      <p:sp>
        <p:nvSpPr>
          <p:cNvPr id="6" name="文本框 5"/>
          <p:cNvSpPr txBox="1"/>
          <p:nvPr/>
        </p:nvSpPr>
        <p:spPr>
          <a:xfrm>
            <a:off x="4429125" y="520700"/>
            <a:ext cx="3333750" cy="583565"/>
          </a:xfrm>
          <a:prstGeom prst="rect">
            <a:avLst/>
          </a:prstGeom>
          <a:noFill/>
        </p:spPr>
        <p:txBody>
          <a:bodyPr wrap="none" rtlCol="0">
            <a:spAutoFit/>
          </a:bodyPr>
          <a:p>
            <a:pPr algn="l"/>
            <a:r>
              <a:rPr lang="en-US" altLang="zh-CN" sz="3200">
                <a:solidFill>
                  <a:srgbClr val="FF0000"/>
                </a:solidFill>
                <a:sym typeface="+mn-ea"/>
              </a:rPr>
              <a:t>Partition_finder.cfg</a:t>
            </a:r>
            <a:endParaRPr lang="en-US" altLang="zh-CN" sz="3200">
              <a:solidFill>
                <a:srgbClr val="FF0000"/>
              </a:solidFill>
              <a:sym typeface="+mn-ea"/>
            </a:endParaRPr>
          </a:p>
        </p:txBody>
      </p:sp>
      <p:sp>
        <p:nvSpPr>
          <p:cNvPr id="141" name=" 141"/>
          <p:cNvSpPr/>
          <p:nvPr/>
        </p:nvSpPr>
        <p:spPr>
          <a:xfrm>
            <a:off x="8011795" y="800100"/>
            <a:ext cx="586740" cy="137160"/>
          </a:xfrm>
          <a:custGeom>
            <a:avLst/>
            <a:gdLst>
              <a:gd name="connsiteX0" fmla="*/ 4710315 w 7544313"/>
              <a:gd name="connsiteY0" fmla="*/ 0 h 5784389"/>
              <a:gd name="connsiteX1" fmla="*/ 5164538 w 7544313"/>
              <a:gd name="connsiteY1" fmla="*/ 188144 h 5784389"/>
              <a:gd name="connsiteX2" fmla="*/ 7343753 w 7544313"/>
              <a:gd name="connsiteY2" fmla="*/ 2367358 h 5784389"/>
              <a:gd name="connsiteX3" fmla="*/ 7428050 w 7544313"/>
              <a:gd name="connsiteY3" fmla="*/ 2469120 h 5784389"/>
              <a:gd name="connsiteX4" fmla="*/ 7438311 w 7544313"/>
              <a:gd name="connsiteY4" fmla="*/ 2487626 h 5784389"/>
              <a:gd name="connsiteX5" fmla="*/ 7479289 w 7544313"/>
              <a:gd name="connsiteY5" fmla="*/ 2563973 h 5784389"/>
              <a:gd name="connsiteX6" fmla="*/ 7544313 w 7544313"/>
              <a:gd name="connsiteY6" fmla="*/ 2891210 h 5784389"/>
              <a:gd name="connsiteX7" fmla="*/ 7479289 w 7544313"/>
              <a:gd name="connsiteY7" fmla="*/ 3218447 h 5784389"/>
              <a:gd name="connsiteX8" fmla="*/ 7454433 w 7544313"/>
              <a:gd name="connsiteY8" fmla="*/ 3276193 h 5784389"/>
              <a:gd name="connsiteX9" fmla="*/ 7421357 w 7544313"/>
              <a:gd name="connsiteY9" fmla="*/ 3318247 h 5784389"/>
              <a:gd name="connsiteX10" fmla="*/ 7325947 w 7544313"/>
              <a:gd name="connsiteY10" fmla="*/ 3417030 h 5784389"/>
              <a:gd name="connsiteX11" fmla="*/ 5146732 w 7544313"/>
              <a:gd name="connsiteY11" fmla="*/ 5596244 h 5784389"/>
              <a:gd name="connsiteX12" fmla="*/ 4238287 w 7544313"/>
              <a:gd name="connsiteY12" fmla="*/ 5596244 h 5784389"/>
              <a:gd name="connsiteX13" fmla="*/ 4238287 w 7544313"/>
              <a:gd name="connsiteY13" fmla="*/ 4687801 h 5784389"/>
              <a:gd name="connsiteX14" fmla="*/ 5378425 w 7544313"/>
              <a:gd name="connsiteY14" fmla="*/ 3547663 h 5784389"/>
              <a:gd name="connsiteX15" fmla="*/ 642367 w 7544313"/>
              <a:gd name="connsiteY15" fmla="*/ 3547663 h 5784389"/>
              <a:gd name="connsiteX16" fmla="*/ 0 w 7544313"/>
              <a:gd name="connsiteY16" fmla="*/ 2905296 h 5784389"/>
              <a:gd name="connsiteX17" fmla="*/ 642367 w 7544313"/>
              <a:gd name="connsiteY17" fmla="*/ 2262930 h 5784389"/>
              <a:gd name="connsiteX18" fmla="*/ 5422435 w 7544313"/>
              <a:gd name="connsiteY18" fmla="*/ 2262930 h 5784389"/>
              <a:gd name="connsiteX19" fmla="*/ 4256093 w 7544313"/>
              <a:gd name="connsiteY19" fmla="*/ 1096587 h 5784389"/>
              <a:gd name="connsiteX20" fmla="*/ 4256093 w 7544313"/>
              <a:gd name="connsiteY20" fmla="*/ 188144 h 5784389"/>
              <a:gd name="connsiteX21" fmla="*/ 4710315 w 7544313"/>
              <a:gd name="connsiteY21" fmla="*/ 0 h 5784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544313" h="5784389">
                <a:moveTo>
                  <a:pt x="4710315" y="0"/>
                </a:moveTo>
                <a:cubicBezTo>
                  <a:pt x="4874713" y="0"/>
                  <a:pt x="5039107" y="62713"/>
                  <a:pt x="5164538" y="188144"/>
                </a:cubicBezTo>
                <a:lnTo>
                  <a:pt x="7343753" y="2367358"/>
                </a:lnTo>
                <a:cubicBezTo>
                  <a:pt x="7375110" y="2398716"/>
                  <a:pt x="7403341" y="2432905"/>
                  <a:pt x="7428050" y="2469120"/>
                </a:cubicBezTo>
                <a:lnTo>
                  <a:pt x="7438311" y="2487626"/>
                </a:lnTo>
                <a:lnTo>
                  <a:pt x="7479289" y="2563973"/>
                </a:lnTo>
                <a:cubicBezTo>
                  <a:pt x="7520342" y="2657385"/>
                  <a:pt x="7544313" y="2769994"/>
                  <a:pt x="7544313" y="2891210"/>
                </a:cubicBezTo>
                <a:cubicBezTo>
                  <a:pt x="7544313" y="3012426"/>
                  <a:pt x="7520342" y="3125035"/>
                  <a:pt x="7479289" y="3218447"/>
                </a:cubicBezTo>
                <a:lnTo>
                  <a:pt x="7454433" y="3276193"/>
                </a:lnTo>
                <a:lnTo>
                  <a:pt x="7421357" y="3318247"/>
                </a:lnTo>
                <a:cubicBezTo>
                  <a:pt x="7391886" y="3351882"/>
                  <a:pt x="7357304" y="3385674"/>
                  <a:pt x="7325947" y="3417030"/>
                </a:cubicBezTo>
                <a:lnTo>
                  <a:pt x="5146732" y="5596244"/>
                </a:lnTo>
                <a:cubicBezTo>
                  <a:pt x="4895873" y="5847104"/>
                  <a:pt x="4489147" y="5847104"/>
                  <a:pt x="4238287" y="5596244"/>
                </a:cubicBezTo>
                <a:cubicBezTo>
                  <a:pt x="3987430" y="5345384"/>
                  <a:pt x="3987430" y="4938661"/>
                  <a:pt x="4238287" y="4687801"/>
                </a:cubicBezTo>
                <a:lnTo>
                  <a:pt x="5378425" y="3547663"/>
                </a:lnTo>
                <a:lnTo>
                  <a:pt x="642367" y="3547663"/>
                </a:lnTo>
                <a:cubicBezTo>
                  <a:pt x="287598" y="3547663"/>
                  <a:pt x="0" y="3260065"/>
                  <a:pt x="0" y="2905296"/>
                </a:cubicBezTo>
                <a:cubicBezTo>
                  <a:pt x="0" y="2550527"/>
                  <a:pt x="287598" y="2262930"/>
                  <a:pt x="642367" y="2262930"/>
                </a:cubicBezTo>
                <a:lnTo>
                  <a:pt x="5422435" y="2262930"/>
                </a:lnTo>
                <a:lnTo>
                  <a:pt x="4256093" y="1096587"/>
                </a:lnTo>
                <a:cubicBezTo>
                  <a:pt x="4005235" y="845727"/>
                  <a:pt x="4005235" y="439004"/>
                  <a:pt x="4256093" y="188144"/>
                </a:cubicBezTo>
                <a:cubicBezTo>
                  <a:pt x="4381524" y="62713"/>
                  <a:pt x="4545918" y="0"/>
                  <a:pt x="471031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7" name="文本框 6"/>
          <p:cNvSpPr txBox="1"/>
          <p:nvPr/>
        </p:nvSpPr>
        <p:spPr>
          <a:xfrm>
            <a:off x="3162300" y="520700"/>
            <a:ext cx="962660" cy="583565"/>
          </a:xfrm>
          <a:prstGeom prst="rect">
            <a:avLst/>
          </a:prstGeom>
          <a:noFill/>
        </p:spPr>
        <p:txBody>
          <a:bodyPr wrap="none" rtlCol="0">
            <a:spAutoFit/>
          </a:bodyPr>
          <a:p>
            <a:pPr algn="l"/>
            <a:r>
              <a:rPr lang="en-US" altLang="zh-CN" sz="3200">
                <a:solidFill>
                  <a:srgbClr val="FF0000"/>
                </a:solidFill>
                <a:sym typeface="+mn-ea"/>
              </a:rPr>
              <a:t>.nex </a:t>
            </a:r>
            <a:endParaRPr lang="en-US" altLang="zh-CN" sz="3200">
              <a:solidFill>
                <a:srgbClr val="FF0000"/>
              </a:solidFill>
              <a:sym typeface="+mn-ea"/>
            </a:endParaRPr>
          </a:p>
        </p:txBody>
      </p:sp>
      <p:sp>
        <p:nvSpPr>
          <p:cNvPr id="8" name="文本框 7"/>
          <p:cNvSpPr txBox="1"/>
          <p:nvPr/>
        </p:nvSpPr>
        <p:spPr>
          <a:xfrm>
            <a:off x="8791575" y="4231005"/>
            <a:ext cx="889000" cy="583565"/>
          </a:xfrm>
          <a:prstGeom prst="rect">
            <a:avLst/>
          </a:prstGeom>
          <a:noFill/>
        </p:spPr>
        <p:txBody>
          <a:bodyPr wrap="none" rtlCol="0">
            <a:spAutoFit/>
          </a:bodyPr>
          <a:p>
            <a:pPr algn="l"/>
            <a:r>
              <a:rPr lang="en-US" altLang="zh-CN" sz="3200">
                <a:solidFill>
                  <a:srgbClr val="FF0000"/>
                </a:solidFill>
                <a:sym typeface="+mn-ea"/>
              </a:rPr>
              <a:t>.phy</a:t>
            </a:r>
            <a:endParaRPr lang="en-US" altLang="zh-CN" sz="3200">
              <a:solidFill>
                <a:srgbClr val="FF0000"/>
              </a:solidFill>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13715" y="1825625"/>
            <a:ext cx="11334115" cy="4351655"/>
          </a:xfrm>
        </p:spPr>
        <p:txBody>
          <a:bodyPr>
            <a:normAutofit lnSpcReduction="20000"/>
          </a:bodyPr>
          <a:p>
            <a:r>
              <a:rPr lang="zh-CN" altLang="en-US"/>
              <a:t>树（生物信息中定义）：表示物种之间的进化关系的树状图谱</a:t>
            </a:r>
            <a:endParaRPr lang="zh-CN" altLang="en-US"/>
          </a:p>
          <a:p>
            <a:endParaRPr lang="zh-CN" altLang="en-US"/>
          </a:p>
          <a:p>
            <a:endParaRPr lang="zh-CN" altLang="en-US"/>
          </a:p>
          <a:p>
            <a:r>
              <a:rPr lang="zh-CN" altLang="en-US"/>
              <a:t>基于分子水平的系统发育推断方法可以分为两大类，</a:t>
            </a:r>
            <a:endParaRPr lang="zh-CN" altLang="en-US"/>
          </a:p>
          <a:p>
            <a:r>
              <a:rPr lang="zh-CN" altLang="en-US"/>
              <a:t>基于离散特征的方法（最大简约法、最大似然法和贝叶斯法）</a:t>
            </a:r>
            <a:endParaRPr lang="zh-CN" altLang="en-US"/>
          </a:p>
          <a:p>
            <a:r>
              <a:rPr lang="zh-CN" altLang="en-US"/>
              <a:t>基于距离的方法（非加权组平均、邻接法 、距离变换法和邻接关系法）</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内容占位符 3"/>
          <p:cNvPicPr>
            <a:picLocks noChangeAspect="1"/>
          </p:cNvPicPr>
          <p:nvPr>
            <p:ph idx="1"/>
          </p:nvPr>
        </p:nvPicPr>
        <p:blipFill>
          <a:blip r:embed="rId1"/>
          <a:stretch>
            <a:fillRect/>
          </a:stretch>
        </p:blipFill>
        <p:spPr>
          <a:xfrm>
            <a:off x="2762250" y="467995"/>
            <a:ext cx="6351270" cy="4775835"/>
          </a:xfrm>
          <a:prstGeom prst="rect">
            <a:avLst/>
          </a:prstGeom>
        </p:spPr>
      </p:pic>
      <p:pic>
        <p:nvPicPr>
          <p:cNvPr id="5" name="图片 4"/>
          <p:cNvPicPr>
            <a:picLocks noChangeAspect="1"/>
          </p:cNvPicPr>
          <p:nvPr/>
        </p:nvPicPr>
        <p:blipFill>
          <a:blip r:embed="rId2"/>
          <a:stretch>
            <a:fillRect/>
          </a:stretch>
        </p:blipFill>
        <p:spPr>
          <a:xfrm>
            <a:off x="2884170" y="5243830"/>
            <a:ext cx="6211570" cy="134747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6" name="内容占位符 5"/>
          <p:cNvPicPr>
            <a:picLocks noChangeAspect="1"/>
          </p:cNvPicPr>
          <p:nvPr>
            <p:ph idx="1"/>
          </p:nvPr>
        </p:nvPicPr>
        <p:blipFill>
          <a:blip r:embed="rId1"/>
          <a:stretch>
            <a:fillRect/>
          </a:stretch>
        </p:blipFill>
        <p:spPr>
          <a:xfrm>
            <a:off x="2061845" y="2750185"/>
            <a:ext cx="8068945" cy="187579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en-US" altLang="zh-CN"/>
              <a:t>RAxML</a:t>
            </a:r>
            <a:endParaRPr lang="en-US" altLang="zh-CN"/>
          </a:p>
        </p:txBody>
      </p:sp>
      <p:sp>
        <p:nvSpPr>
          <p:cNvPr id="3" name="内容占位符 2"/>
          <p:cNvSpPr>
            <a:spLocks noGrp="1"/>
          </p:cNvSpPr>
          <p:nvPr>
            <p:ph idx="1"/>
          </p:nvPr>
        </p:nvSpPr>
        <p:spPr/>
        <p:txBody>
          <a:bodyPr/>
          <a:p>
            <a:endParaRPr lang="zh-CN" altLang="en-US"/>
          </a:p>
          <a:p>
            <a:r>
              <a:rPr lang="zh-CN" altLang="en-US"/>
              <a:t>RAxML (Randomized Axelerated Maximum Likelihood) is a popular program for phylogenetic analysis of large datasets under maximum likelihood. </a:t>
            </a:r>
            <a:endParaRPr lang="zh-CN" altLang="en-US"/>
          </a:p>
          <a:p>
            <a:endParaRPr lang="zh-CN" altLang="en-US"/>
          </a:p>
          <a:p>
            <a:r>
              <a:rPr lang="zh-CN" altLang="en-US"/>
              <a:t>Its major strength is a fast maximum likelihood tree search algorithm that returns trees with good likelihood scores.</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a:t>raxmlHPC: regular app, no multi threads</a:t>
            </a:r>
            <a:endParaRPr lang="zh-CN" altLang="en-US"/>
          </a:p>
          <a:p>
            <a:endParaRPr lang="zh-CN" altLang="en-US"/>
          </a:p>
          <a:p>
            <a:r>
              <a:rPr lang="zh-CN" altLang="en-US"/>
              <a:t>raxmlHPC-PTHREADS: thread enabled</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algn="l"/>
            <a:r>
              <a:rPr lang="zh-CN" altLang="en-US">
                <a:solidFill>
                  <a:schemeClr val="tx1"/>
                </a:solidFill>
                <a:sym typeface="+mn-ea"/>
              </a:rPr>
              <a:t>GTRCAT: </a:t>
            </a:r>
            <a:r>
              <a:rPr lang="zh-CN" altLang="en-US">
                <a:sym typeface="+mn-ea"/>
              </a:rPr>
              <a:t>General Time Reversible</a:t>
            </a:r>
            <a:r>
              <a:rPr lang="zh-CN" altLang="en-US">
                <a:solidFill>
                  <a:schemeClr val="tx1"/>
                </a:solidFill>
                <a:sym typeface="+mn-ea"/>
              </a:rPr>
              <a:t> + Optimization of substitution rates + Optimization of site specific evolutionary rates. </a:t>
            </a:r>
            <a:endParaRPr lang="zh-CN" altLang="en-US">
              <a:solidFill>
                <a:schemeClr val="tx1"/>
              </a:solidFill>
              <a:sym typeface="+mn-ea"/>
            </a:endParaRPr>
          </a:p>
          <a:p>
            <a:pPr algn="l"/>
            <a:endParaRPr lang="zh-CN" altLang="en-US">
              <a:solidFill>
                <a:schemeClr val="tx1"/>
              </a:solidFill>
              <a:sym typeface="+mn-ea"/>
            </a:endParaRPr>
          </a:p>
          <a:p>
            <a:pPr algn="l"/>
            <a:r>
              <a:rPr lang="zh-CN" altLang="en-US">
                <a:solidFill>
                  <a:schemeClr val="tx1"/>
                </a:solidFill>
                <a:sym typeface="+mn-ea"/>
              </a:rPr>
              <a:t>GTRGAMMA: General Time Reversible model of nucleotide subistution with the gamma model of rate heterogeneity.</a:t>
            </a:r>
            <a:endParaRPr lang="zh-CN" altLang="en-US">
              <a:solidFill>
                <a:schemeClr val="tx1"/>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en-US" altLang="zh-CN"/>
              <a:t>FASTER</a:t>
            </a:r>
            <a:endParaRPr lang="en-US" altLang="zh-CN"/>
          </a:p>
          <a:p>
            <a:endParaRPr lang="en-US" altLang="zh-CN"/>
          </a:p>
          <a:p>
            <a:r>
              <a:rPr lang="en-US" altLang="zh-CN"/>
              <a:t>PARALLELIZED (MPI)</a:t>
            </a:r>
            <a:endParaRPr lang="en-US" altLang="zh-CN"/>
          </a:p>
          <a:p>
            <a:endParaRPr lang="en-US" altLang="zh-CN"/>
          </a:p>
          <a:p>
            <a:r>
              <a:rPr lang="en-US" altLang="zh-CN"/>
              <a:t>A HIGHER VALUE OF BOOTSTRAP</a:t>
            </a:r>
            <a:endParaRPr lang="en-US" altLang="zh-CN"/>
          </a:p>
          <a:p>
            <a:endParaRPr lang="en-US" altLang="zh-CN"/>
          </a:p>
          <a:p>
            <a:r>
              <a:rPr lang="en-US" altLang="zh-CN"/>
              <a:t>...</a:t>
            </a:r>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STEP</a:t>
            </a:r>
            <a:endParaRPr lang="en-US" altLang="zh-CN"/>
          </a:p>
        </p:txBody>
      </p:sp>
      <p:sp>
        <p:nvSpPr>
          <p:cNvPr id="3" name="内容占位符 2"/>
          <p:cNvSpPr>
            <a:spLocks noGrp="1"/>
          </p:cNvSpPr>
          <p:nvPr>
            <p:ph idx="1"/>
          </p:nvPr>
        </p:nvSpPr>
        <p:spPr>
          <a:xfrm>
            <a:off x="389255" y="1513205"/>
            <a:ext cx="11569700" cy="4839970"/>
          </a:xfrm>
        </p:spPr>
        <p:txBody>
          <a:bodyPr>
            <a:normAutofit fontScale="90000"/>
          </a:bodyPr>
          <a:p>
            <a:pPr marL="0" indent="0">
              <a:buNone/>
            </a:pPr>
            <a:endParaRPr lang="en-US" altLang="zh-CN">
              <a:solidFill>
                <a:schemeClr val="tx1"/>
              </a:solidFill>
              <a:latin typeface="Andalus" panose="02020603050405020304" charset="0"/>
              <a:sym typeface="+mn-ea"/>
            </a:endParaRPr>
          </a:p>
          <a:p>
            <a:pPr marL="0" indent="0">
              <a:buNone/>
            </a:pPr>
            <a:r>
              <a:rPr lang="en-US" altLang="zh-CN">
                <a:solidFill>
                  <a:schemeClr val="tx1"/>
                </a:solidFill>
                <a:latin typeface="Andalus" panose="02020603050405020304" charset="0"/>
                <a:sym typeface="+mn-ea"/>
              </a:rPr>
              <a:t>DNA_aligned -- DNA_aligned_selected -- concatenxuxs --  .nex.fas --  .phy</a:t>
            </a:r>
            <a:endParaRPr lang="en-US" altLang="zh-CN">
              <a:solidFill>
                <a:schemeClr val="tx1"/>
              </a:solidFill>
              <a:latin typeface="Andalus" panose="02020603050405020304" charset="0"/>
              <a:sym typeface="+mn-ea"/>
            </a:endParaRPr>
          </a:p>
          <a:p>
            <a:pPr marL="0" indent="0">
              <a:buNone/>
            </a:pPr>
            <a:r>
              <a:rPr lang="en-US" altLang="zh-CN">
                <a:solidFill>
                  <a:schemeClr val="tx1"/>
                </a:solidFill>
                <a:latin typeface="Andalus" panose="02020603050405020304" charset="0"/>
                <a:sym typeface="+mn-ea"/>
              </a:rPr>
              <a:t>                                                                                                      .nex  ?</a:t>
            </a:r>
            <a:endParaRPr lang="en-US" altLang="zh-CN">
              <a:solidFill>
                <a:schemeClr val="tx1"/>
              </a:solidFill>
              <a:latin typeface="Andalus" panose="02020603050405020304" charset="0"/>
              <a:sym typeface="+mn-ea"/>
            </a:endParaRPr>
          </a:p>
          <a:p>
            <a:pPr marL="0" indent="0">
              <a:buNone/>
            </a:pPr>
            <a:endParaRPr lang="en-US" altLang="zh-CN">
              <a:solidFill>
                <a:schemeClr val="tx1"/>
              </a:solidFill>
              <a:latin typeface="Andalus" panose="02020603050405020304" charset="0"/>
              <a:sym typeface="+mn-ea"/>
            </a:endParaRPr>
          </a:p>
          <a:p>
            <a:pPr marL="0" indent="0">
              <a:buNone/>
            </a:pPr>
            <a:endParaRPr lang="en-US" altLang="zh-CN">
              <a:solidFill>
                <a:schemeClr val="tx1"/>
              </a:solidFill>
              <a:latin typeface="Andalus" panose="02020603050405020304" charset="0"/>
              <a:sym typeface="+mn-ea"/>
            </a:endParaRPr>
          </a:p>
          <a:p>
            <a:pPr marL="0" indent="0">
              <a:buNone/>
            </a:pPr>
            <a:r>
              <a:rPr lang="en-US" altLang="zh-CN">
                <a:solidFill>
                  <a:schemeClr val="tx1"/>
                </a:solidFill>
                <a:latin typeface="Andalus" panose="02020603050405020304" charset="0"/>
                <a:sym typeface="+mn-ea"/>
              </a:rPr>
              <a:t>cd </a:t>
            </a:r>
            <a:endParaRPr lang="en-US" altLang="zh-CN">
              <a:solidFill>
                <a:schemeClr val="tx1"/>
              </a:solidFill>
              <a:latin typeface="Andalus" panose="02020603050405020304" charset="0"/>
              <a:sym typeface="+mn-ea"/>
            </a:endParaRPr>
          </a:p>
          <a:p>
            <a:pPr marL="0" indent="0">
              <a:buNone/>
            </a:pPr>
            <a:r>
              <a:rPr lang="en-US" altLang="zh-CN">
                <a:solidFill>
                  <a:schemeClr val="tx1"/>
                </a:solidFill>
                <a:latin typeface="Andalus" panose="02020603050405020304" charset="0"/>
                <a:sym typeface="+mn-ea"/>
              </a:rPr>
              <a:t>raxmlHPC -T 2 -m GTRGAMMA -s ***.phy -p 12345 -n ***</a:t>
            </a:r>
            <a:endParaRPr lang="en-US" altLang="zh-CN">
              <a:solidFill>
                <a:schemeClr val="tx1"/>
              </a:solidFill>
              <a:latin typeface="Andalus" panose="02020603050405020304" charset="0"/>
              <a:sym typeface="+mn-ea"/>
            </a:endParaRPr>
          </a:p>
          <a:p>
            <a:pPr marL="0" indent="0">
              <a:buNone/>
            </a:pPr>
            <a:endParaRPr lang="en-US" altLang="zh-CN">
              <a:solidFill>
                <a:schemeClr val="tx1"/>
              </a:solidFill>
              <a:latin typeface="Andalus" panose="02020603050405020304" charset="0"/>
              <a:sym typeface="+mn-ea"/>
            </a:endParaRPr>
          </a:p>
          <a:p>
            <a:pPr marL="0" indent="0">
              <a:buNone/>
            </a:pPr>
            <a:endParaRPr lang="en-US" altLang="zh-CN">
              <a:solidFill>
                <a:schemeClr val="tx1"/>
              </a:solidFill>
              <a:latin typeface="Andalus" panose="02020603050405020304" charset="0"/>
              <a:sym typeface="+mn-ea"/>
            </a:endParaRPr>
          </a:p>
          <a:p>
            <a:pPr marL="0" indent="0">
              <a:buNone/>
            </a:pPr>
            <a:r>
              <a:rPr lang="en-US" altLang="zh-CN">
                <a:solidFill>
                  <a:schemeClr val="tx1"/>
                </a:solidFill>
                <a:latin typeface="Andalus" panose="02020603050405020304" charset="0"/>
                <a:sym typeface="+mn-ea"/>
              </a:rPr>
              <a:t>bestTree.***.tree -- FigTree</a:t>
            </a:r>
            <a:endParaRPr lang="en-US" altLang="zh-CN">
              <a:solidFill>
                <a:schemeClr val="tx1"/>
              </a:solidFill>
              <a:latin typeface="Andalus" panose="02020603050405020304" charset="0"/>
              <a:sym typeface="+mn-ea"/>
            </a:endParaRPr>
          </a:p>
        </p:txBody>
      </p:sp>
      <p:sp>
        <p:nvSpPr>
          <p:cNvPr id="4" name="文本框 3"/>
          <p:cNvSpPr txBox="1"/>
          <p:nvPr/>
        </p:nvSpPr>
        <p:spPr>
          <a:xfrm>
            <a:off x="8635365" y="409575"/>
            <a:ext cx="2129790" cy="583565"/>
          </a:xfrm>
          <a:prstGeom prst="rect">
            <a:avLst/>
          </a:prstGeom>
          <a:noFill/>
        </p:spPr>
        <p:txBody>
          <a:bodyPr wrap="square" rtlCol="0">
            <a:spAutoFit/>
          </a:bodyPr>
          <a:p>
            <a:r>
              <a:rPr lang="en-US" altLang="zh-CN" sz="3200">
                <a:solidFill>
                  <a:srgbClr val="FF0000"/>
                </a:solidFill>
              </a:rPr>
              <a:t>.phy</a:t>
            </a:r>
            <a:endParaRPr lang="en-US" altLang="zh-CN" sz="3200">
              <a:solidFill>
                <a:srgbClr val="FF0000"/>
              </a:solidFill>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1439</Words>
  <Application>WPS 演示</Application>
  <PresentationFormat>宽屏</PresentationFormat>
  <Paragraphs>68</Paragraphs>
  <Slides>11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Arial</vt:lpstr>
      <vt:lpstr>宋体</vt:lpstr>
      <vt:lpstr>Wingdings</vt:lpstr>
      <vt:lpstr>Andalus</vt:lpstr>
      <vt:lpstr>Calibri Light</vt:lpstr>
      <vt:lpstr>Calibri</vt:lpstr>
      <vt:lpstr>微软雅黑</vt:lpstr>
      <vt:lpstr>Office 主题</vt:lpstr>
      <vt:lpstr>PowerPoint 演示文稿</vt:lpstr>
      <vt:lpstr>PowerPoint 演示文稿</vt:lpstr>
      <vt:lpstr>PowerPoint 演示文稿</vt:lpstr>
      <vt:lpstr>PowerPoint 演示文稿</vt:lpstr>
      <vt:lpstr>RAxML</vt:lpstr>
      <vt:lpstr>PowerPoint 演示文稿</vt:lpstr>
      <vt:lpstr>PowerPoint 演示文稿</vt:lpstr>
      <vt:lpstr>PowerPoint 演示文稿</vt:lpstr>
      <vt:lpstr>STEP</vt:lpstr>
      <vt:lpstr>PowerPoint 演示文稿</vt:lpstr>
      <vt:lpstr>Partition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user</cp:lastModifiedBy>
  <cp:revision>9</cp:revision>
  <dcterms:created xsi:type="dcterms:W3CDTF">2015-05-05T08:02:00Z</dcterms:created>
  <dcterms:modified xsi:type="dcterms:W3CDTF">2017-01-06T15:09:25Z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2052-10.1.0.6135</vt:lpwstr>
  </property>
</Properties>
</file>